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19/01/1441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2483" y="2420888"/>
            <a:ext cx="4477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General Biology  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9721" y="4077072"/>
            <a:ext cx="3547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sraa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nsayef</a:t>
            </a:r>
            <a:endParaRPr lang="ar-IQ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96744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5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1944216"/>
          </a:xfrm>
          <a:solidFill>
            <a:srgbClr val="00B050"/>
          </a:solidFill>
        </p:spPr>
        <p:txBody>
          <a:bodyPr/>
          <a:lstStyle/>
          <a:p>
            <a:pPr marL="64008" lvl="0" indent="0" algn="l" rtl="0">
              <a:buNone/>
            </a:pPr>
            <a:r>
              <a:rPr lang="en-US" b="1" dirty="0"/>
              <a:t>Lysosome</a:t>
            </a:r>
            <a:endParaRPr lang="en-US" dirty="0"/>
          </a:p>
          <a:p>
            <a:pPr marL="64008" indent="0" algn="l">
              <a:buNone/>
            </a:pPr>
            <a:r>
              <a:rPr lang="en-US" dirty="0"/>
              <a:t>Lysosome specialized organelle for intracellular </a:t>
            </a:r>
            <a:endParaRPr lang="ar-IQ" dirty="0" smtClean="0"/>
          </a:p>
          <a:p>
            <a:pPr marL="64008" indent="0" algn="l">
              <a:buNone/>
            </a:pPr>
            <a:r>
              <a:rPr lang="ar-IQ" dirty="0" smtClean="0"/>
              <a:t>  </a:t>
            </a:r>
            <a:r>
              <a:rPr lang="en-US" dirty="0" smtClean="0"/>
              <a:t>digestion</a:t>
            </a:r>
            <a:r>
              <a:rPr lang="en-US" dirty="0"/>
              <a:t>.</a:t>
            </a:r>
            <a:endParaRPr lang="ar-IQ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90179"/>
            <a:ext cx="889248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contains of enzymes that speed the breakdown of proteins, complex sugars, nucleic acids, and some lipids.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4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47525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b="1" dirty="0" smtClean="0">
                <a:solidFill>
                  <a:srgbClr val="FF0000"/>
                </a:solidFill>
                <a:effectLst/>
              </a:rPr>
              <a:t>***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Microbodies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Peroxisome and </a:t>
            </a:r>
            <a:r>
              <a:rPr lang="en-US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Glyoxisome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vesicles that form through growth and division within the 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cytoplasm.</a:t>
            </a:r>
            <a:b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Glyoxisomes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found in plants - contain enzymes that convert fats into carbohydrates</a:t>
            </a:r>
            <a:b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Peroxisomes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for removing reactive compounds from the cytoplasm - create H</a:t>
            </a:r>
            <a:r>
              <a:rPr lang="en-US" sz="36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 a byproduct and degrade it with the enzyme catalase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IQ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4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040560"/>
          </a:xfrm>
          <a:solidFill>
            <a:srgbClr val="00B050"/>
          </a:solidFill>
        </p:spPr>
        <p:txBody>
          <a:bodyPr>
            <a:normAutofit fontScale="25000" lnSpcReduction="20000"/>
          </a:bodyPr>
          <a:lstStyle/>
          <a:p>
            <a:pPr marL="64008" lvl="0" indent="0" algn="l" rtl="0">
              <a:buNone/>
            </a:pPr>
            <a:r>
              <a:rPr lang="en-US" sz="1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Vacuoles</a:t>
            </a:r>
            <a:endParaRPr lang="en-US" sz="1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Membranous sacs that are larger than vesicles </a:t>
            </a:r>
          </a:p>
          <a:p>
            <a:pPr marL="64008" lvl="0" indent="0" algn="l" rtl="0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*Store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materials that occur in excess</a:t>
            </a:r>
          </a:p>
          <a:p>
            <a:pPr marL="64008" lvl="0" indent="0" algn="l" rtl="0"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*Others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very specialized (contractile vacuole) </a:t>
            </a:r>
          </a:p>
          <a:p>
            <a:pPr marL="64008" indent="0" algn="l" rtl="0"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4008" indent="0" algn="l" rtl="0">
              <a:buNone/>
            </a:pPr>
            <a:r>
              <a:rPr lang="en-US" sz="1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Functions in: </a:t>
            </a:r>
            <a:endParaRPr lang="en-US" sz="1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lvl="0" indent="0" algn="l" rtl="0">
              <a:buNone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*Storage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of water, nutrients, pigments, and waste products </a:t>
            </a:r>
          </a:p>
          <a:p>
            <a:pPr marL="64008" lvl="0" indent="0" algn="l" rtl="0">
              <a:buNone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*Development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of turgor pressure </a:t>
            </a:r>
          </a:p>
          <a:p>
            <a:pPr marL="64008" lvl="0" indent="0" algn="l" rtl="0">
              <a:buNone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*Some 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functions performed by lysosomes in other eukaryotes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8420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89191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1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72000"/>
          </a:xfrm>
          <a:solidFill>
            <a:srgbClr val="00B050"/>
          </a:solidFill>
        </p:spPr>
        <p:txBody>
          <a:bodyPr/>
          <a:lstStyle/>
          <a:p>
            <a:pPr marL="64008" lvl="0" indent="0" algn="l" rtl="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Chloroplast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lv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Bounded by double membrane</a:t>
            </a:r>
          </a:p>
          <a:p>
            <a:pPr marL="64008" lv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Inner membrane in folded </a:t>
            </a:r>
          </a:p>
          <a:p>
            <a:pPr marL="64008" lvl="0" indent="0" algn="l">
              <a:buNone/>
            </a:pPr>
            <a:r>
              <a:rPr lang="en-US" b="1" dirty="0">
                <a:solidFill>
                  <a:srgbClr val="FFFF00"/>
                </a:solidFill>
              </a:rPr>
              <a:t>Functions</a:t>
            </a:r>
            <a:r>
              <a:rPr lang="en-US" dirty="0">
                <a:solidFill>
                  <a:srgbClr val="FFFF00"/>
                </a:solidFill>
              </a:rPr>
              <a:t> : </a:t>
            </a:r>
            <a:r>
              <a:rPr lang="en-US" dirty="0"/>
              <a:t>Photosynthesis </a:t>
            </a:r>
          </a:p>
          <a:p>
            <a:pPr marL="64008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624736" cy="326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8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3312368"/>
          </a:xfrm>
          <a:solidFill>
            <a:srgbClr val="00B050"/>
          </a:solidFill>
        </p:spPr>
        <p:txBody>
          <a:bodyPr/>
          <a:lstStyle/>
          <a:p>
            <a:pPr marL="64008" lvl="0" indent="0" algn="l" rt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cytoskeleton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cytoskeleton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system of interconnected fibers and threads in the cytosol. </a:t>
            </a:r>
          </a:p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function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acts to organize and maintain the cell's shape, anchors organelles in place, helps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endocytosis and their ability to move.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006" y="3933056"/>
            <a:ext cx="7095362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Cytoskeleton contain :- </a:t>
            </a:r>
            <a:endParaRPr lang="ar-IQ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1- Microtubules: </a:t>
            </a:r>
            <a:endParaRPr lang="ar-IQ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2- Microfilaments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ar-IQ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3- Intermediate filaments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3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8136904" cy="5326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76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1628" y="2204864"/>
            <a:ext cx="302839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cell</a:t>
            </a:r>
          </a:p>
          <a:p>
            <a:pPr algn="ctr"/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1921" y="3212976"/>
            <a:ext cx="2287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err="1" smtClean="0">
                <a:latin typeface="Arial Black" pitchFamily="34" charset="0"/>
              </a:rPr>
              <a:t>Lec</a:t>
            </a:r>
            <a:r>
              <a:rPr lang="en-US" sz="3600" b="1" dirty="0" smtClean="0">
                <a:latin typeface="Arial Black" pitchFamily="34" charset="0"/>
              </a:rPr>
              <a:t> ((5))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572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marL="64008" lvl="0" indent="0" algn="l" rtl="0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2-Cytoplasm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everything between the plasma membrane and the region of DNA. It is a thick,  jelly like fluid consist from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various other components.</a:t>
            </a:r>
          </a:p>
          <a:p>
            <a:pPr marL="64008" indent="0" algn="l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cytosol + organelles = cytoplasm</a:t>
            </a:r>
            <a:endParaRPr lang="ar-IQ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5472608" cy="290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76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Organelles of </a:t>
            </a:r>
            <a:r>
              <a:rPr lang="en-US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cytoplas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64008" lvl="0" indent="0" algn="l" rtl="0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Nucleus: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large organelle that encloses a eukaryotic cell DNA. The function of nucleus, it maintain the genetic material in the cell; produce the ribosome and other function.</a:t>
            </a:r>
          </a:p>
          <a:p>
            <a:pPr marL="64008" indent="0" algn="l" rtl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320480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24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72000"/>
          </a:xfrm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pPr marL="64008" indent="0" algn="l" rtl="0">
              <a:buNone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Component of nucleus 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4008" indent="0" algn="l" rtl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 Nuclear envelope: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double membrane that separated the inside of the nucleus from the cytoplasm, it has many pore. </a:t>
            </a:r>
          </a:p>
          <a:p>
            <a:pPr marL="64008" indent="0" algn="l" rtl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 Nucleolus: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cluster of the RNA and protein used to assemble ribosomes from their subunit. </a:t>
            </a:r>
          </a:p>
          <a:p>
            <a:pPr marL="64008" indent="0" algn="l" rtl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 Nucleoplasm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Fluid interior portion of the nucleus. </a:t>
            </a:r>
          </a:p>
          <a:p>
            <a:pPr marL="64008" indent="0" algn="l" rtl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 Chromatin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All the DNA molecules and their attached proteins.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5- Chromosomes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individual DNA molecules and the attached proteins. </a:t>
            </a:r>
          </a:p>
          <a:p>
            <a:pPr marL="64008" indent="0" algn="l" rtl="0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endParaRPr lang="ar-IQ" sz="32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7684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572000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marL="64008" lvl="0" indent="0" algn="l" rtl="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Endoplasmic Reticulum: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is a flattened channel that starts at the nuclear envelope and snakes through the cytoplasm. </a:t>
            </a:r>
          </a:p>
          <a:p>
            <a:pPr marL="64008" indent="0" algn="l" rtl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functions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are assembled of lipids and polypeptide chains are modified into final proteins. </a:t>
            </a:r>
          </a:p>
          <a:p>
            <a:pPr marL="64008" lvl="0" indent="0" algn="l" rtl="0">
              <a:buNone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Rough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(RER)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attached the membrane with ribosomes .the function of RER modified polypeptide chains that have a </a:t>
            </a:r>
            <a:r>
              <a:rPr lang="en-US" dirty="0"/>
              <a:t>built </a:t>
            </a:r>
          </a:p>
          <a:p>
            <a:pPr marL="64008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9732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4572000"/>
          </a:xfrm>
        </p:spPr>
        <p:txBody>
          <a:bodyPr/>
          <a:lstStyle/>
          <a:p>
            <a:pPr marL="64008" indent="0" algn="l">
              <a:buNone/>
            </a:pPr>
            <a:r>
              <a:rPr lang="en-US" b="1" i="1" dirty="0">
                <a:solidFill>
                  <a:srgbClr val="FF0000"/>
                </a:solidFill>
              </a:rPr>
              <a:t>Smooth </a:t>
            </a:r>
            <a:r>
              <a:rPr lang="en-US" b="1" dirty="0">
                <a:solidFill>
                  <a:srgbClr val="FF0000"/>
                </a:solidFill>
              </a:rPr>
              <a:t>ER</a:t>
            </a:r>
            <a:r>
              <a:rPr lang="en-US" dirty="0">
                <a:solidFill>
                  <a:srgbClr val="FF0000"/>
                </a:solidFill>
              </a:rPr>
              <a:t> (SER) </a:t>
            </a:r>
            <a:r>
              <a:rPr lang="en-US" dirty="0"/>
              <a:t>has no ribosomes and curves through the cytoplasm like flat connecting pipes which assemble most lipids inside these pipes</a:t>
            </a: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257675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492896"/>
            <a:ext cx="4053780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48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4572000"/>
          </a:xfrm>
          <a:solidFill>
            <a:srgbClr val="00B050"/>
          </a:solidFill>
        </p:spPr>
        <p:txBody>
          <a:bodyPr/>
          <a:lstStyle/>
          <a:p>
            <a:pPr marL="64008" indent="0" algn="l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Golgi apparatus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also called Golgi complex or Golgi body, membrane-bound organelle of eukaryotic cells that is made up of a series of flattened, stacked pouches called cisternae.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976664" cy="327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03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256584"/>
          </a:xfrm>
          <a:solidFill>
            <a:srgbClr val="00B050"/>
          </a:solidFill>
        </p:spPr>
        <p:txBody>
          <a:bodyPr>
            <a:normAutofit fontScale="32500" lnSpcReduction="20000"/>
          </a:bodyPr>
          <a:lstStyle/>
          <a:p>
            <a:pPr marL="64008" lvl="0" indent="0" algn="l" rtl="0">
              <a:buNone/>
            </a:pP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Mitochondrion</a:t>
            </a:r>
            <a:endParaRPr lang="en-US" sz="98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sz="9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4008" lvl="0" indent="0" algn="l" rtl="0">
              <a:buNone/>
            </a:pPr>
            <a:r>
              <a:rPr lang="en-US" sz="9800" dirty="0" smtClean="0">
                <a:latin typeface="Times New Roman" pitchFamily="18" charset="0"/>
                <a:cs typeface="Times New Roman" pitchFamily="18" charset="0"/>
              </a:rPr>
              <a:t>1- Smaller </a:t>
            </a:r>
            <a:r>
              <a:rPr lang="en-US" sz="9800" dirty="0">
                <a:latin typeface="Times New Roman" pitchFamily="18" charset="0"/>
                <a:cs typeface="Times New Roman" pitchFamily="18" charset="0"/>
              </a:rPr>
              <a:t>than chloroplast </a:t>
            </a:r>
          </a:p>
          <a:p>
            <a:pPr marL="64008" lvl="0" indent="0" algn="l" rtl="0">
              <a:buNone/>
            </a:pPr>
            <a:r>
              <a:rPr lang="en-US" sz="9800" dirty="0" smtClean="0">
                <a:latin typeface="Times New Roman" pitchFamily="18" charset="0"/>
                <a:cs typeface="Times New Roman" pitchFamily="18" charset="0"/>
              </a:rPr>
              <a:t>2- Contain </a:t>
            </a:r>
            <a:r>
              <a:rPr lang="en-US" sz="9800" dirty="0">
                <a:latin typeface="Times New Roman" pitchFamily="18" charset="0"/>
                <a:cs typeface="Times New Roman" pitchFamily="18" charset="0"/>
              </a:rPr>
              <a:t>ribosomes and their own DNA </a:t>
            </a:r>
          </a:p>
          <a:p>
            <a:pPr marL="64008" lvl="0" indent="0" algn="l" rtl="0">
              <a:buNone/>
            </a:pPr>
            <a:r>
              <a:rPr lang="en-US" sz="9800" dirty="0" smtClean="0">
                <a:latin typeface="Times New Roman" pitchFamily="18" charset="0"/>
                <a:cs typeface="Times New Roman" pitchFamily="18" charset="0"/>
              </a:rPr>
              <a:t>3- Surrounded </a:t>
            </a:r>
            <a:r>
              <a:rPr lang="en-US" sz="9800" dirty="0">
                <a:latin typeface="Times New Roman" pitchFamily="18" charset="0"/>
                <a:cs typeface="Times New Roman" pitchFamily="18" charset="0"/>
              </a:rPr>
              <a:t>by a double membrane </a:t>
            </a:r>
          </a:p>
          <a:p>
            <a:pPr lvl="0" algn="l" rtl="0">
              <a:buFont typeface="Wingdings" pitchFamily="2" charset="2"/>
              <a:buChar char="Ø"/>
            </a:pPr>
            <a:r>
              <a:rPr lang="en-US" sz="9800" dirty="0">
                <a:latin typeface="Times New Roman" pitchFamily="18" charset="0"/>
                <a:cs typeface="Times New Roman" pitchFamily="18" charset="0"/>
              </a:rPr>
              <a:t>Inner membrane surrounds the 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matrix </a:t>
            </a:r>
            <a:r>
              <a:rPr lang="en-US" sz="9800" dirty="0">
                <a:latin typeface="Times New Roman" pitchFamily="18" charset="0"/>
                <a:cs typeface="Times New Roman" pitchFamily="18" charset="0"/>
              </a:rPr>
              <a:t>and is convoluted (folds) to form 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cristae. </a:t>
            </a:r>
            <a:endParaRPr lang="en-US" sz="9800" dirty="0"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buFont typeface="Wingdings" pitchFamily="2" charset="2"/>
              <a:buChar char="Ø"/>
            </a:pPr>
            <a:r>
              <a:rPr lang="en-US" sz="9800" dirty="0">
                <a:latin typeface="Times New Roman" pitchFamily="18" charset="0"/>
                <a:cs typeface="Times New Roman" pitchFamily="18" charset="0"/>
              </a:rPr>
              <a:t>Matrix – Inner semifluid containing respiratory enzymes </a:t>
            </a:r>
          </a:p>
          <a:p>
            <a:pPr marL="64008" lvl="0" indent="0" algn="l" rtl="0">
              <a:buNone/>
            </a:pPr>
            <a:r>
              <a:rPr lang="en-US" sz="9800" dirty="0" smtClean="0">
                <a:latin typeface="Times New Roman" pitchFamily="18" charset="0"/>
                <a:cs typeface="Times New Roman" pitchFamily="18" charset="0"/>
              </a:rPr>
              <a:t>4- Involved </a:t>
            </a:r>
            <a:r>
              <a:rPr lang="en-US" sz="9800" dirty="0">
                <a:latin typeface="Times New Roman" pitchFamily="18" charset="0"/>
                <a:cs typeface="Times New Roman" pitchFamily="18" charset="0"/>
              </a:rPr>
              <a:t>in cellular respiration </a:t>
            </a:r>
          </a:p>
          <a:p>
            <a:pPr marL="64008" lvl="0" indent="0" algn="l" rtl="0">
              <a:buNone/>
            </a:pPr>
            <a:r>
              <a:rPr lang="en-US" sz="9800" dirty="0" smtClean="0">
                <a:latin typeface="Times New Roman" pitchFamily="18" charset="0"/>
                <a:cs typeface="Times New Roman" pitchFamily="18" charset="0"/>
              </a:rPr>
              <a:t>5- Produce </a:t>
            </a:r>
            <a:r>
              <a:rPr lang="en-US" sz="9800" dirty="0">
                <a:latin typeface="Times New Roman" pitchFamily="18" charset="0"/>
                <a:cs typeface="Times New Roman" pitchFamily="18" charset="0"/>
              </a:rPr>
              <a:t>most of ATP utilized by the cell </a:t>
            </a:r>
          </a:p>
          <a:p>
            <a:pPr marL="64008" indent="0" algn="l">
              <a:buNone/>
            </a:pPr>
            <a:endParaRPr lang="ar-IQ" sz="5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6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324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Verve</vt:lpstr>
      <vt:lpstr>PowerPoint Presentation</vt:lpstr>
      <vt:lpstr>PowerPoint Presentation</vt:lpstr>
      <vt:lpstr>PowerPoint Presentation</vt:lpstr>
      <vt:lpstr>Organelles of cytoplas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***Microbodies: Peroxisome and Glyoxisome  vesicles that form through growth and division within the cytoplasm. ***Glyoxisomes are found in plants - contain enzymes that convert fats into carbohydrates ***Peroxisomes - used for removing reactive compounds from the cytoplasm - create H2O2 as a byproduct and degrade it with the enzyme catalase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13</cp:revision>
  <dcterms:created xsi:type="dcterms:W3CDTF">2019-09-14T08:07:35Z</dcterms:created>
  <dcterms:modified xsi:type="dcterms:W3CDTF">2019-09-18T05:51:40Z</dcterms:modified>
</cp:coreProperties>
</file>